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vGUSnkrmpBegmVQPQkQdhPW+e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bfaf97fa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ebfaf97faa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ebfaf97faa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f9aabbb584fc59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5f9aabbb584fc59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5f9aabbb584fc59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bfaf97f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ebfaf97fa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ebfaf97fa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bfaf97fa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ebfaf97faa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ebfaf97faa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bfaf97fa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ebfaf97faa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ebfaf97faa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f9aabbb584fc59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5f9aabbb584fc59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5f9aabbb584fc59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bfaf97fa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ebfaf97fa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ebfaf97faa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0" y="5804452"/>
            <a:ext cx="12192000" cy="10535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8838" y="5835088"/>
            <a:ext cx="2985840" cy="9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5804452"/>
            <a:ext cx="12192000" cy="10535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8838" y="5835088"/>
            <a:ext cx="2985840" cy="9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/>
          <p:nvPr/>
        </p:nvSpPr>
        <p:spPr>
          <a:xfrm>
            <a:off x="0" y="5804452"/>
            <a:ext cx="12192000" cy="10535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1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8838" y="5835088"/>
            <a:ext cx="2985840" cy="9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/>
        </p:nvSpPr>
        <p:spPr>
          <a:xfrm>
            <a:off x="0" y="5804452"/>
            <a:ext cx="12192000" cy="10535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7B7"/>
              </a:buClr>
              <a:buSzPts val="2400"/>
              <a:buNone/>
              <a:defRPr sz="2400">
                <a:solidFill>
                  <a:srgbClr val="8C97B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2000"/>
              <a:buNone/>
              <a:defRPr sz="2000">
                <a:solidFill>
                  <a:srgbClr val="8C97B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1800"/>
              <a:buNone/>
              <a:defRPr sz="1800">
                <a:solidFill>
                  <a:srgbClr val="8C97B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1600"/>
              <a:buNone/>
              <a:defRPr sz="1600">
                <a:solidFill>
                  <a:srgbClr val="8C97B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1600"/>
              <a:buNone/>
              <a:defRPr sz="1600">
                <a:solidFill>
                  <a:srgbClr val="8C97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1600"/>
              <a:buNone/>
              <a:defRPr sz="1600">
                <a:solidFill>
                  <a:srgbClr val="8C97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1600"/>
              <a:buNone/>
              <a:defRPr sz="1600">
                <a:solidFill>
                  <a:srgbClr val="8C97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1600"/>
              <a:buNone/>
              <a:defRPr sz="1600">
                <a:solidFill>
                  <a:srgbClr val="8C97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7B7"/>
              </a:buClr>
              <a:buSzPts val="1600"/>
              <a:buNone/>
              <a:defRPr sz="1600">
                <a:solidFill>
                  <a:srgbClr val="8C97B7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8838" y="5835088"/>
            <a:ext cx="2985840" cy="9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A close up of a wooden bench&#10;&#10;Description generated with very high confidence"/>
          <p:cNvPicPr preferRelativeResize="0"/>
          <p:nvPr/>
        </p:nvPicPr>
        <p:blipFill rotWithShape="1">
          <a:blip r:embed="rId13">
            <a:alphaModFix/>
          </a:blip>
          <a:srcRect b="44109"/>
          <a:stretch/>
        </p:blipFill>
        <p:spPr>
          <a:xfrm>
            <a:off x="0" y="0"/>
            <a:ext cx="12192000" cy="681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/>
          <p:nvPr/>
        </p:nvSpPr>
        <p:spPr>
          <a:xfrm>
            <a:off x="0" y="5804452"/>
            <a:ext cx="12192000" cy="10535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5"/>
          <p:cNvSpPr/>
          <p:nvPr/>
        </p:nvSpPr>
        <p:spPr>
          <a:xfrm>
            <a:off x="384313" y="212035"/>
            <a:ext cx="11370365" cy="5499652"/>
          </a:xfrm>
          <a:prstGeom prst="rect">
            <a:avLst/>
          </a:prstGeom>
          <a:solidFill>
            <a:schemeClr val="lt1">
              <a:alpha val="67058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68838" y="5835088"/>
            <a:ext cx="2985840" cy="9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lkJnlmg4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838199" y="696629"/>
            <a:ext cx="10041900" cy="20805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4400"/>
              <a:buFont typeface="Calibri"/>
              <a:buNone/>
            </a:pPr>
            <a:r>
              <a:rPr lang="en-US" sz="4400"/>
              <a:t>Atlantic Woodworkers’ Association</a:t>
            </a:r>
            <a:endParaRPr sz="4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4400"/>
              <a:buFont typeface="Calibri"/>
              <a:buNone/>
            </a:pPr>
            <a:r>
              <a:rPr lang="en-US" sz="4400" i="1"/>
              <a:t>Virtual sessions </a:t>
            </a:r>
            <a:br>
              <a:rPr lang="en-US" sz="4400"/>
            </a:br>
            <a:endParaRPr sz="5400"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1636155" y="384118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September 2021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2/9/2021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bfaf97faa_0_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solidFill>
            <a:srgbClr val="548135">
              <a:alpha val="780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Tighter glue lines - Sprung Joints  </a:t>
            </a:r>
            <a:endParaRPr/>
          </a:p>
        </p:txBody>
      </p:sp>
      <p:sp>
        <p:nvSpPr>
          <p:cNvPr id="162" name="Google Shape;162;gebfaf97faa_0_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3" name="Google Shape;163;gebfaf97faa_0_58"/>
          <p:cNvSpPr txBox="1">
            <a:spLocks noGrp="1"/>
          </p:cNvSpPr>
          <p:nvPr>
            <p:ph type="body" idx="2"/>
          </p:nvPr>
        </p:nvSpPr>
        <p:spPr>
          <a:xfrm>
            <a:off x="839800" y="2057400"/>
            <a:ext cx="3932100" cy="3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>
                <a:solidFill>
                  <a:srgbClr val="2C2C2C"/>
                </a:solidFill>
              </a:rPr>
              <a:t>With your stock already prepped - plane a slight cove along the length of the glue edges</a:t>
            </a:r>
            <a:endParaRPr>
              <a:solidFill>
                <a:srgbClr val="2C2C2C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●"/>
            </a:pPr>
            <a:r>
              <a:rPr lang="en-US">
                <a:solidFill>
                  <a:srgbClr val="2C2C2C"/>
                </a:solidFill>
              </a:rPr>
              <a:t>Start in the middle with short, shallow pass</a:t>
            </a:r>
            <a:endParaRPr>
              <a:solidFill>
                <a:srgbClr val="2C2C2C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●"/>
            </a:pPr>
            <a:r>
              <a:rPr lang="en-US">
                <a:solidFill>
                  <a:srgbClr val="2C2C2C"/>
                </a:solidFill>
              </a:rPr>
              <a:t>A few progressively longer strokes</a:t>
            </a:r>
            <a:endParaRPr>
              <a:solidFill>
                <a:srgbClr val="2C2C2C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●"/>
            </a:pPr>
            <a:r>
              <a:rPr lang="en-US">
                <a:solidFill>
                  <a:srgbClr val="2C2C2C"/>
                </a:solidFill>
              </a:rPr>
              <a:t>A slight gap will appear when aligning the edges while the ends squarely touch</a:t>
            </a:r>
            <a:endParaRPr>
              <a:solidFill>
                <a:srgbClr val="2C2C2C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600"/>
              <a:buChar char="●"/>
            </a:pPr>
            <a:r>
              <a:rPr lang="en-US">
                <a:solidFill>
                  <a:srgbClr val="2C2C2C"/>
                </a:solidFill>
              </a:rPr>
              <a:t>Handy when you have few clamps </a:t>
            </a:r>
            <a:endParaRPr>
              <a:solidFill>
                <a:srgbClr val="2C2C2C"/>
              </a:solidFill>
            </a:endParaRPr>
          </a:p>
        </p:txBody>
      </p:sp>
      <p:pic>
        <p:nvPicPr>
          <p:cNvPr id="164" name="Google Shape;164;gebfaf97faa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200" y="987425"/>
            <a:ext cx="2841001" cy="213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ebfaf97faa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4200" y="3195213"/>
            <a:ext cx="3331200" cy="249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 txBox="1">
            <a:spLocks noGrp="1"/>
          </p:cNvSpPr>
          <p:nvPr>
            <p:ph type="title"/>
          </p:nvPr>
        </p:nvSpPr>
        <p:spPr>
          <a:xfrm>
            <a:off x="628500" y="640075"/>
            <a:ext cx="10935000" cy="52578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br>
              <a:rPr lang="en-US" sz="3600">
                <a:solidFill>
                  <a:srgbClr val="2C2C2C"/>
                </a:solidFill>
              </a:rPr>
            </a:br>
            <a:br>
              <a:rPr lang="en-US" sz="3600">
                <a:solidFill>
                  <a:srgbClr val="2C2C2C"/>
                </a:solidFill>
              </a:rPr>
            </a:br>
            <a:r>
              <a:rPr lang="en-US" sz="36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r>
              <a:rPr lang="en-US" sz="3600">
                <a:solidFill>
                  <a:srgbClr val="2C2C2C"/>
                </a:solidFill>
              </a:rPr>
              <a:t> </a:t>
            </a:r>
            <a:endParaRPr sz="3600">
              <a:solidFill>
                <a:srgbClr val="2C2C2C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r>
              <a:rPr lang="en-US" sz="3600">
                <a:solidFill>
                  <a:srgbClr val="2C2C2C"/>
                </a:solidFill>
              </a:rPr>
              <a:t>Meeting format - review</a:t>
            </a: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r>
              <a:rPr lang="en-US" sz="3600">
                <a:solidFill>
                  <a:srgbClr val="2C2C2C"/>
                </a:solidFill>
              </a:rPr>
              <a:t>Safety Second - Calum </a:t>
            </a: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r>
              <a:rPr lang="en-US" sz="3600">
                <a:solidFill>
                  <a:srgbClr val="2C2C2C"/>
                </a:solidFill>
              </a:rPr>
              <a:t>Tech/ Text/ Tools - </a:t>
            </a:r>
            <a:r>
              <a:rPr lang="en-US" sz="3600" i="1">
                <a:solidFill>
                  <a:srgbClr val="2C2C2C"/>
                </a:solidFill>
              </a:rPr>
              <a:t> </a:t>
            </a:r>
            <a:r>
              <a:rPr lang="en-US" sz="3600">
                <a:solidFill>
                  <a:srgbClr val="2C2C2C"/>
                </a:solidFill>
              </a:rPr>
              <a:t>Darryl/Stephen/Brad</a:t>
            </a: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r>
              <a:rPr lang="en-US" sz="3600" i="1">
                <a:solidFill>
                  <a:srgbClr val="2C2C2C"/>
                </a:solidFill>
              </a:rPr>
              <a:t>Short Cuts </a:t>
            </a:r>
            <a:r>
              <a:rPr lang="en-US" sz="3600">
                <a:solidFill>
                  <a:srgbClr val="2C2C2C"/>
                </a:solidFill>
              </a:rPr>
              <a:t>-  Brad </a:t>
            </a: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r>
              <a:rPr lang="en-US" sz="3600">
                <a:solidFill>
                  <a:srgbClr val="2C2C2C"/>
                </a:solidFill>
              </a:rPr>
              <a:t>AWA Primetime - none </a:t>
            </a: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r>
              <a:rPr lang="en-US" sz="3600">
                <a:solidFill>
                  <a:srgbClr val="2C2C2C"/>
                </a:solidFill>
              </a:rPr>
              <a:t>Show and Tell / Challenge - What did you make this summer?</a:t>
            </a: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r>
              <a:rPr lang="en-US" sz="3600">
                <a:solidFill>
                  <a:srgbClr val="2C2C2C"/>
                </a:solidFill>
              </a:rPr>
              <a:t>Final Word - December meeting comes up fast</a:t>
            </a:r>
            <a:endParaRPr sz="3600">
              <a:solidFill>
                <a:srgbClr val="2C2C2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ct val="100000"/>
              <a:buFont typeface="Calibri"/>
              <a:buNone/>
            </a:pPr>
            <a:endParaRPr sz="3600">
              <a:solidFill>
                <a:srgbClr val="2C2C2C"/>
              </a:solidFill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dt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595959"/>
                </a:solidFill>
              </a:rPr>
              <a:t>2/9/2021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9aabbb584fc591_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Mortise &amp; Tenon joinery: Drawboring </a:t>
            </a:r>
            <a:endParaRPr/>
          </a:p>
        </p:txBody>
      </p:sp>
      <p:sp>
        <p:nvSpPr>
          <p:cNvPr id="90" name="Google Shape;90;g5f9aabbb584fc591_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Brad Holley </a:t>
            </a:r>
            <a:endParaRPr/>
          </a:p>
        </p:txBody>
      </p:sp>
      <p:sp>
        <p:nvSpPr>
          <p:cNvPr id="91" name="Google Shape;91;g5f9aabbb584fc591_10"/>
          <p:cNvSpPr txBox="1">
            <a:spLocks noGrp="1"/>
          </p:cNvSpPr>
          <p:nvPr>
            <p:ph type="body" idx="2"/>
          </p:nvPr>
        </p:nvSpPr>
        <p:spPr>
          <a:xfrm>
            <a:off x="839800" y="2505075"/>
            <a:ext cx="5157900" cy="31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000000"/>
                </a:solidFill>
              </a:rPr>
              <a:t>Drawboring mechanically reinforces a typical M&amp;T join using an offset wooden peg 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The join pre-dates the use of clamps </a:t>
            </a:r>
            <a:endParaRPr sz="1700">
              <a:solidFill>
                <a:srgbClr val="000000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Useful now in applications where clamps might not be long enough and/or sufficient on their own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2" name="Google Shape;92;g5f9aabbb584fc591_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93" name="Google Shape;93;g5f9aabbb584fc591_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4" name="Google Shape;94;g5f9aabbb584fc59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275" y="1805700"/>
            <a:ext cx="3818772" cy="381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2/9/2021</a:t>
            </a:r>
            <a:endParaRPr/>
          </a:p>
        </p:txBody>
      </p:sp>
      <p:cxnSp>
        <p:nvCxnSpPr>
          <p:cNvPr id="101" name="Google Shape;101;p3"/>
          <p:cNvCxnSpPr/>
          <p:nvPr/>
        </p:nvCxnSpPr>
        <p:spPr>
          <a:xfrm>
            <a:off x="6096000" y="331304"/>
            <a:ext cx="0" cy="5282418"/>
          </a:xfrm>
          <a:prstGeom prst="straightConnector1">
            <a:avLst/>
          </a:prstGeom>
          <a:noFill/>
          <a:ln w="34925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"/>
          <p:cNvSpPr txBox="1"/>
          <p:nvPr/>
        </p:nvSpPr>
        <p:spPr>
          <a:xfrm>
            <a:off x="1219200" y="2861689"/>
            <a:ext cx="9753600" cy="11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6874500" y="418850"/>
            <a:ext cx="4367400" cy="417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ORTISE &amp; TENON JOINERY: DRAWBORING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 hole matching the diameter of the peg is first drilled through the mortise piece - typically ½” or more from the edge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Holes can be offset from one-another to avoid splitting along the grain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The location of that hole is then transferred to the tenon piece using just the brad point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725" y="418850"/>
            <a:ext cx="3178199" cy="238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900" y="3034964"/>
            <a:ext cx="1915208" cy="255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399" y="3033313"/>
            <a:ext cx="1917665" cy="255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bfaf97faa_0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2/9/2021</a:t>
            </a:r>
            <a:endParaRPr/>
          </a:p>
        </p:txBody>
      </p:sp>
      <p:cxnSp>
        <p:nvCxnSpPr>
          <p:cNvPr id="113" name="Google Shape;113;gebfaf97faa_0_6"/>
          <p:cNvCxnSpPr/>
          <p:nvPr/>
        </p:nvCxnSpPr>
        <p:spPr>
          <a:xfrm>
            <a:off x="6096000" y="331304"/>
            <a:ext cx="0" cy="5282400"/>
          </a:xfrm>
          <a:prstGeom prst="straightConnector1">
            <a:avLst/>
          </a:prstGeom>
          <a:noFill/>
          <a:ln w="34925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gebfaf97faa_0_6"/>
          <p:cNvSpPr txBox="1"/>
          <p:nvPr/>
        </p:nvSpPr>
        <p:spPr>
          <a:xfrm>
            <a:off x="1219200" y="2861689"/>
            <a:ext cx="97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ebfaf97faa_0_6"/>
          <p:cNvSpPr txBox="1"/>
          <p:nvPr/>
        </p:nvSpPr>
        <p:spPr>
          <a:xfrm>
            <a:off x="6874500" y="418850"/>
            <a:ext cx="4367400" cy="387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ORTISE &amp; TENON JOINERY: DRAWBORING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The mark is moved slightly towards the shoulder of the tenon (1/16” is often enough)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 sharpened peg is driven through the hole which pulls the join in tight (aided by a drawbore pin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The pin actually bends as it goes through the offset hole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ebfaf97fa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900" y="1519714"/>
            <a:ext cx="2468483" cy="329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ebfaf97faa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550" y="1519714"/>
            <a:ext cx="2468483" cy="329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bfaf97faa_0_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2/9/2021</a:t>
            </a:r>
            <a:endParaRPr/>
          </a:p>
        </p:txBody>
      </p:sp>
      <p:cxnSp>
        <p:nvCxnSpPr>
          <p:cNvPr id="124" name="Google Shape;124;gebfaf97faa_0_19"/>
          <p:cNvCxnSpPr/>
          <p:nvPr/>
        </p:nvCxnSpPr>
        <p:spPr>
          <a:xfrm>
            <a:off x="6096000" y="331304"/>
            <a:ext cx="0" cy="5282400"/>
          </a:xfrm>
          <a:prstGeom prst="straightConnector1">
            <a:avLst/>
          </a:prstGeom>
          <a:noFill/>
          <a:ln w="34925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gebfaf97faa_0_19"/>
          <p:cNvSpPr txBox="1"/>
          <p:nvPr/>
        </p:nvSpPr>
        <p:spPr>
          <a:xfrm>
            <a:off x="1219200" y="2861689"/>
            <a:ext cx="97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ebfaf97faa_0_19"/>
          <p:cNvSpPr txBox="1"/>
          <p:nvPr/>
        </p:nvSpPr>
        <p:spPr>
          <a:xfrm>
            <a:off x="6874500" y="418850"/>
            <a:ext cx="4367400" cy="414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ORTISE &amp; TENON JOINERY: DRAWBORING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After the pin is driven through the joint, it is cut flush to the surface of the piece and sanded clean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Paul Sellers has a YouTube post about this technique: </a:t>
            </a: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https://www.youtube.com/watch?v=iblkJnlmg4w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See also article by Christopher Schwarz in </a:t>
            </a:r>
            <a:r>
              <a:rPr lang="en-US" sz="1700" i="1">
                <a:latin typeface="Calibri"/>
                <a:ea typeface="Calibri"/>
                <a:cs typeface="Calibri"/>
                <a:sym typeface="Calibri"/>
              </a:rPr>
              <a:t>Popular Woodworking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Autumn 2005, 12-15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ebfaf97faa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238687"/>
            <a:ext cx="4861624" cy="364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bfaf97faa_0_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2/9/2021</a:t>
            </a:r>
            <a:endParaRPr/>
          </a:p>
        </p:txBody>
      </p:sp>
      <p:cxnSp>
        <p:nvCxnSpPr>
          <p:cNvPr id="134" name="Google Shape;134;gebfaf97faa_0_32"/>
          <p:cNvCxnSpPr/>
          <p:nvPr/>
        </p:nvCxnSpPr>
        <p:spPr>
          <a:xfrm>
            <a:off x="6096000" y="331304"/>
            <a:ext cx="0" cy="5282400"/>
          </a:xfrm>
          <a:prstGeom prst="straightConnector1">
            <a:avLst/>
          </a:prstGeom>
          <a:noFill/>
          <a:ln w="34925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gebfaf97faa_0_32"/>
          <p:cNvSpPr txBox="1"/>
          <p:nvPr/>
        </p:nvSpPr>
        <p:spPr>
          <a:xfrm>
            <a:off x="1219200" y="2861689"/>
            <a:ext cx="97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ebfaf97faa_0_32"/>
          <p:cNvSpPr txBox="1"/>
          <p:nvPr/>
        </p:nvSpPr>
        <p:spPr>
          <a:xfrm>
            <a:off x="6874500" y="418850"/>
            <a:ext cx="4367400" cy="2832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ORTISE &amp; TENON JOINERY: DRAWBORING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Applications: permanent joins found in: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Windows and doors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Frames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Leg to apron joins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Timber framing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ebfaf97faa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50" y="375073"/>
            <a:ext cx="27431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ebfaf97faa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352" y="375075"/>
            <a:ext cx="27431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f9aabbb584fc591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548135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Tech/ Text/ Tools</a:t>
            </a:r>
            <a:endParaRPr/>
          </a:p>
        </p:txBody>
      </p:sp>
      <p:sp>
        <p:nvSpPr>
          <p:cNvPr id="145" name="Google Shape;145;g5f9aabbb584fc591_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6" name="Google Shape;146;g5f9aabbb584fc591_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bfaf97faa_0_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solidFill>
            <a:srgbClr val="548135">
              <a:alpha val="780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Short Cuts -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Sprung Joints  </a:t>
            </a:r>
            <a:endParaRPr/>
          </a:p>
        </p:txBody>
      </p:sp>
      <p:sp>
        <p:nvSpPr>
          <p:cNvPr id="153" name="Google Shape;153;gebfaf97faa_0_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4" name="Google Shape;154;gebfaf97faa_0_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endParaRPr sz="1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endParaRPr sz="1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n-US" sz="1700">
                <a:solidFill>
                  <a:srgbClr val="000000"/>
                </a:solidFill>
              </a:rPr>
              <a:t>“Springing” a glue joint - such as for a table top or panel, by planing a slight cove makes for tighter joins 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55" name="Google Shape;155;gebfaf97faa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277" y="1055825"/>
            <a:ext cx="3396050" cy="452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Atlantic Woodworkers’ Association Virtual sessions  </vt:lpstr>
      <vt:lpstr>  Agenda   Meeting format - review Safety Second - Calum  Tech/ Text/ Tools -  Darryl/Stephen/Brad Short Cuts -  Brad  AWA Primetime - none  Show and Tell / Challenge - What did you make this summer? Final Word - December meeting comes up fast </vt:lpstr>
      <vt:lpstr>Mortise &amp; Tenon joinery: Drawboring </vt:lpstr>
      <vt:lpstr>PowerPoint Presentation</vt:lpstr>
      <vt:lpstr>PowerPoint Presentation</vt:lpstr>
      <vt:lpstr>PowerPoint Presentation</vt:lpstr>
      <vt:lpstr>PowerPoint Presentation</vt:lpstr>
      <vt:lpstr>Tech/ Text/ Tools</vt:lpstr>
      <vt:lpstr>Short Cuts -  Sprung Joints  </vt:lpstr>
      <vt:lpstr>Tighter glue lines - Sprung Joints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Woodworkers’ Association Virtual sessions  </dc:title>
  <dc:creator>Mary Elizabeth O'Toole</dc:creator>
  <cp:lastModifiedBy>Mary Elizabeth O'Toole</cp:lastModifiedBy>
  <cp:revision>1</cp:revision>
  <dcterms:created xsi:type="dcterms:W3CDTF">2021-01-12T21:19:05Z</dcterms:created>
  <dcterms:modified xsi:type="dcterms:W3CDTF">2021-10-06T17:54:32Z</dcterms:modified>
</cp:coreProperties>
</file>