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10"/>
  </p:notesMasterIdLst>
  <p:sldIdLst>
    <p:sldId id="256" r:id="rId2"/>
    <p:sldId id="257" r:id="rId3"/>
    <p:sldId id="258" r:id="rId4"/>
    <p:sldId id="260" r:id="rId5"/>
    <p:sldId id="259" r:id="rId6"/>
    <p:sldId id="263"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78793" autoAdjust="0"/>
  </p:normalViewPr>
  <p:slideViewPr>
    <p:cSldViewPr snapToGrid="0">
      <p:cViewPr varScale="1">
        <p:scale>
          <a:sx n="61" d="100"/>
          <a:sy n="61" d="100"/>
        </p:scale>
        <p:origin x="1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5A6A4-606D-48E4-981F-4BDD06D1F0B8}" type="datetimeFigureOut">
              <a:rPr lang="en-US" smtClean="0"/>
              <a:t>6/5/2018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4A091-D63D-43C4-8DD0-3CE1A4341027}" type="slidenum">
              <a:rPr lang="en-US" smtClean="0"/>
              <a:t>‹#›</a:t>
            </a:fld>
            <a:endParaRPr lang="en-US"/>
          </a:p>
        </p:txBody>
      </p:sp>
    </p:spTree>
    <p:extLst>
      <p:ext uri="{BB962C8B-B14F-4D97-AF65-F5344CB8AC3E}">
        <p14:creationId xmlns:p14="http://schemas.microsoft.com/office/powerpoint/2010/main" val="39156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generation has its share of new technologies that allow us to work more efficiently, effectively, accurately, and creatively. Tool-making, whether the building of jigs and appliances like we will discuss later in this meeting or digital technologies like the one I am about to discuss continues to challenge and excite woodworkers and enable new design and production capabilities. Tonight I would like to give you a brief overview of the CNC laser in the shop – specifically about my use of the laser and I welcome any others in the audience to fill in some of their own experiences to enrich the discussion. Feel free to ask questions as we go – I may not have the answer but I know that we have several folks here who have used CNC machines, laser engravers or both in their shop and we may all learn from their input too. As far as my own experience goes, I am still a relative newbie and the laser I have brought tonight to demonstrate is a fairly moderate one compared to ones that others have used so my talk will focus on this level although I will briefly introduce the range of options to you in a moment.</a:t>
            </a:r>
          </a:p>
        </p:txBody>
      </p:sp>
      <p:sp>
        <p:nvSpPr>
          <p:cNvPr id="4" name="Slide Number Placeholder 3"/>
          <p:cNvSpPr>
            <a:spLocks noGrp="1"/>
          </p:cNvSpPr>
          <p:nvPr>
            <p:ph type="sldNum" sz="quarter" idx="10"/>
          </p:nvPr>
        </p:nvSpPr>
        <p:spPr/>
        <p:txBody>
          <a:bodyPr/>
          <a:lstStyle/>
          <a:p>
            <a:fld id="{C704A091-D63D-43C4-8DD0-3CE1A4341027}" type="slidenum">
              <a:rPr lang="en-US" smtClean="0"/>
              <a:t>1</a:t>
            </a:fld>
            <a:endParaRPr lang="en-US"/>
          </a:p>
        </p:txBody>
      </p:sp>
    </p:spTree>
    <p:extLst>
      <p:ext uri="{BB962C8B-B14F-4D97-AF65-F5344CB8AC3E}">
        <p14:creationId xmlns:p14="http://schemas.microsoft.com/office/powerpoint/2010/main" val="148319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this contraption is, then we can look at the features and feature range across all woodworking lasers, and then what it can do for a woodworker like you and me. To begin, what is a CNC Laser? Well, let’s take the terminology apart. The unit has two significant parts – a computer controlled mechanical device for either moving the laser over the material or the material under the laser; and a high intensity beam of light – a laser, capable of heating and vaporizing material. </a:t>
            </a:r>
          </a:p>
          <a:p>
            <a:endParaRPr lang="en-US" dirty="0"/>
          </a:p>
          <a:p>
            <a:r>
              <a:rPr lang="en-US" dirty="0"/>
              <a:t>Many of you would be familiar with a CNC machine. Typically we have seen CNCs in moderate shops attached to a router or other cutter. CNC stands for Computer Numerical Control, meaning that a computer is controlling the device with numerical instructions being sent to the machine through a software application. With CNC we typically see machines using vectors or lines and curves to cut patterns with a pattern bit installed in a routing device. CNCs can use 2-dimensional or three-dimensional instructions to cut shapes along two or three planes: IN two dimensional cutting where depth is set, the X and Y coordinates move the servo motors that control north-south and east-west movement of the cutter. In three dimensions, a third servo motor can move the cutter up and down to different depths – in a laser application, relief cutting like this is usually accommodated through varying time of exposure or intensity of the laser beam to vaporize more or less of the material.</a:t>
            </a:r>
          </a:p>
          <a:p>
            <a:endParaRPr lang="en-US" dirty="0"/>
          </a:p>
          <a:p>
            <a:r>
              <a:rPr lang="en-US" dirty="0"/>
              <a:t>The laser I will discuss in a bit more detail shortly, but basically it is a special device that creates intense light which can be focused through mirror and lenses to a very fine level creating a high level of energy at the point of focus. This intense light can very quickly heat and vaporize wood, paper, fabric and other materials and therefore can engrave and cut those materials and when used with the CNC controls can be very useful in quick and accurate cutting and engraving.</a:t>
            </a:r>
          </a:p>
        </p:txBody>
      </p:sp>
      <p:sp>
        <p:nvSpPr>
          <p:cNvPr id="4" name="Slide Number Placeholder 3"/>
          <p:cNvSpPr>
            <a:spLocks noGrp="1"/>
          </p:cNvSpPr>
          <p:nvPr>
            <p:ph type="sldNum" sz="quarter" idx="10"/>
          </p:nvPr>
        </p:nvSpPr>
        <p:spPr/>
        <p:txBody>
          <a:bodyPr/>
          <a:lstStyle/>
          <a:p>
            <a:fld id="{C704A091-D63D-43C4-8DD0-3CE1A4341027}" type="slidenum">
              <a:rPr lang="en-US" smtClean="0"/>
              <a:t>2</a:t>
            </a:fld>
            <a:endParaRPr lang="en-US"/>
          </a:p>
        </p:txBody>
      </p:sp>
    </p:spTree>
    <p:extLst>
      <p:ext uri="{BB962C8B-B14F-4D97-AF65-F5344CB8AC3E}">
        <p14:creationId xmlns:p14="http://schemas.microsoft.com/office/powerpoint/2010/main" val="89313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 from very simple units that you have to assemble yourself to highly powerful and sophisticated units with lots of built in accessories and extras. If you are really well educated in electronics and programming, you can probably build a pretty decent laser yourself for $200-300 ordering parts from specialty supply houses. Kit lasers – basically ones that come with all components ready to go and you assemble yourself –range form a few hundred dollars to a couple of thousand. Commercial lasers like the Epilog Zing that I am showing here, can run from a couple of thousand to ten thousand or so, and even beyond for industrial applications. What makes the difference between a $200 laser and a $20,000 laser? Well it generally comes down to the capacity and features and so here are a few you have to think about.</a:t>
            </a:r>
          </a:p>
          <a:p>
            <a:r>
              <a:rPr lang="en-US" dirty="0"/>
              <a:t>Medium – most popular CO2</a:t>
            </a:r>
          </a:p>
          <a:p>
            <a:r>
              <a:rPr lang="en-US" dirty="0"/>
              <a:t>Size – also format laser moves over material or material passes below the laser</a:t>
            </a:r>
          </a:p>
          <a:p>
            <a:r>
              <a:rPr lang="en-US" dirty="0"/>
              <a:t>Intensity – usually in watts or milliwatts</a:t>
            </a:r>
          </a:p>
          <a:p>
            <a:r>
              <a:rPr lang="en-US" dirty="0"/>
              <a:t>Precision – the choice between belts and threaded rods is an important one, lens alone in a good machine could be as expensive as a small moderate laser machine</a:t>
            </a:r>
          </a:p>
          <a:p>
            <a:r>
              <a:rPr lang="en-US" dirty="0"/>
              <a:t>Materials – dependent to some degree on laser medium</a:t>
            </a:r>
          </a:p>
          <a:p>
            <a:r>
              <a:rPr lang="en-US" dirty="0"/>
              <a:t>Accessories – ability to engrave on round surfaces, exhaust systems</a:t>
            </a:r>
          </a:p>
        </p:txBody>
      </p:sp>
      <p:sp>
        <p:nvSpPr>
          <p:cNvPr id="4" name="Slide Number Placeholder 3"/>
          <p:cNvSpPr>
            <a:spLocks noGrp="1"/>
          </p:cNvSpPr>
          <p:nvPr>
            <p:ph type="sldNum" sz="quarter" idx="10"/>
          </p:nvPr>
        </p:nvSpPr>
        <p:spPr/>
        <p:txBody>
          <a:bodyPr/>
          <a:lstStyle/>
          <a:p>
            <a:fld id="{C704A091-D63D-43C4-8DD0-3CE1A4341027}" type="slidenum">
              <a:rPr lang="en-US" smtClean="0"/>
              <a:t>3</a:t>
            </a:fld>
            <a:endParaRPr lang="en-US"/>
          </a:p>
        </p:txBody>
      </p:sp>
    </p:spTree>
    <p:extLst>
      <p:ext uri="{BB962C8B-B14F-4D97-AF65-F5344CB8AC3E}">
        <p14:creationId xmlns:p14="http://schemas.microsoft.com/office/powerpoint/2010/main" val="224780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Engraving – most like a printer</a:t>
            </a:r>
          </a:p>
          <a:p>
            <a:r>
              <a:rPr lang="en-US" dirty="0"/>
              <a:t> - primarily embellishment of work</a:t>
            </a:r>
          </a:p>
          <a:p>
            <a:r>
              <a:rPr lang="en-US" dirty="0"/>
              <a:t> - marking for bandsaw/ </a:t>
            </a:r>
            <a:r>
              <a:rPr lang="en-US" dirty="0" err="1"/>
              <a:t>scrollsaw</a:t>
            </a:r>
            <a:endParaRPr lang="en-US" dirty="0"/>
          </a:p>
          <a:p>
            <a:r>
              <a:rPr lang="en-US" dirty="0"/>
              <a:t> - adding functionality (show coasters)</a:t>
            </a:r>
          </a:p>
          <a:p>
            <a:r>
              <a:rPr lang="en-US" dirty="0"/>
              <a:t> - marketing, logos, etc. (adding a ruler to a jig)</a:t>
            </a:r>
          </a:p>
          <a:p>
            <a:r>
              <a:rPr lang="en-US" dirty="0"/>
              <a:t>Pattern Cutting – think of a very accurate bandsaw</a:t>
            </a:r>
          </a:p>
          <a:p>
            <a:r>
              <a:rPr lang="en-US" dirty="0"/>
              <a:t> - cutting of wooden parts especially thin parts</a:t>
            </a:r>
          </a:p>
          <a:p>
            <a:r>
              <a:rPr lang="en-US" dirty="0"/>
              <a:t> - Inlay, marquetry, intarsia</a:t>
            </a:r>
          </a:p>
          <a:p>
            <a:r>
              <a:rPr lang="en-US" dirty="0"/>
              <a:t> - cutting paper patterns, cloth, etc. (show cannon)</a:t>
            </a:r>
          </a:p>
          <a:p>
            <a:r>
              <a:rPr lang="en-US" dirty="0"/>
              <a:t>Relief carving – the CNC at its best</a:t>
            </a:r>
          </a:p>
          <a:p>
            <a:r>
              <a:rPr lang="en-US" dirty="0"/>
              <a:t> - 3d detail, or inlay</a:t>
            </a:r>
          </a:p>
          <a:p>
            <a:r>
              <a:rPr lang="en-US" dirty="0"/>
              <a:t> - reverse printing for stamps (show stamps)</a:t>
            </a:r>
          </a:p>
          <a:p>
            <a:endParaRPr lang="en-US" dirty="0"/>
          </a:p>
        </p:txBody>
      </p:sp>
      <p:sp>
        <p:nvSpPr>
          <p:cNvPr id="4" name="Slide Number Placeholder 3"/>
          <p:cNvSpPr>
            <a:spLocks noGrp="1"/>
          </p:cNvSpPr>
          <p:nvPr>
            <p:ph type="sldNum" sz="quarter" idx="10"/>
          </p:nvPr>
        </p:nvSpPr>
        <p:spPr/>
        <p:txBody>
          <a:bodyPr/>
          <a:lstStyle/>
          <a:p>
            <a:fld id="{C704A091-D63D-43C4-8DD0-3CE1A4341027}" type="slidenum">
              <a:rPr lang="en-US" smtClean="0"/>
              <a:t>4</a:t>
            </a:fld>
            <a:endParaRPr lang="en-US"/>
          </a:p>
        </p:txBody>
      </p:sp>
    </p:spTree>
    <p:extLst>
      <p:ext uri="{BB962C8B-B14F-4D97-AF65-F5344CB8AC3E}">
        <p14:creationId xmlns:p14="http://schemas.microsoft.com/office/powerpoint/2010/main" val="330493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Laser Specs (</a:t>
            </a:r>
            <a:r>
              <a:rPr lang="en-US" dirty="0" err="1"/>
              <a:t>Eleks</a:t>
            </a:r>
            <a:r>
              <a:rPr lang="en-US" dirty="0"/>
              <a:t> A3 Pro 5.5w)</a:t>
            </a:r>
          </a:p>
          <a:p>
            <a:r>
              <a:rPr lang="en-US" dirty="0"/>
              <a:t> - 5.5watt blue light laser</a:t>
            </a:r>
          </a:p>
          <a:p>
            <a:r>
              <a:rPr lang="en-US" dirty="0"/>
              <a:t> - </a:t>
            </a:r>
            <a:r>
              <a:rPr lang="en-US" dirty="0" err="1"/>
              <a:t>Banggood</a:t>
            </a:r>
            <a:endParaRPr lang="en-US" dirty="0"/>
          </a:p>
          <a:p>
            <a:r>
              <a:rPr lang="en-US" dirty="0"/>
              <a:t> - 24”x18”x 7”</a:t>
            </a:r>
          </a:p>
          <a:p>
            <a:r>
              <a:rPr lang="en-US" dirty="0"/>
              <a:t> - printing area 11” x 8” (new ones 18 x 12)</a:t>
            </a:r>
          </a:p>
          <a:p>
            <a:r>
              <a:rPr lang="en-US" dirty="0"/>
              <a:t> - 3.4 kg</a:t>
            </a:r>
          </a:p>
          <a:p>
            <a:r>
              <a:rPr lang="en-US" dirty="0"/>
              <a:t> - 12v5a power</a:t>
            </a:r>
          </a:p>
          <a:p>
            <a:r>
              <a:rPr lang="en-US" dirty="0"/>
              <a:t> - two stepper servo motors</a:t>
            </a:r>
          </a:p>
          <a:p>
            <a:r>
              <a:rPr lang="en-US" dirty="0"/>
              <a:t> - control – Arduino</a:t>
            </a:r>
          </a:p>
          <a:p>
            <a:r>
              <a:rPr lang="en-US" dirty="0"/>
              <a:t> - software: </a:t>
            </a:r>
            <a:r>
              <a:rPr lang="en-US" dirty="0" err="1"/>
              <a:t>Benbox</a:t>
            </a:r>
            <a:r>
              <a:rPr lang="en-US" dirty="0"/>
              <a:t>, T2 Laser</a:t>
            </a:r>
          </a:p>
          <a:p>
            <a:endParaRPr lang="en-US" dirty="0"/>
          </a:p>
          <a:p>
            <a:r>
              <a:rPr lang="en-US" dirty="0"/>
              <a:t>No Assembly Instructions</a:t>
            </a:r>
          </a:p>
          <a:p>
            <a:r>
              <a:rPr lang="en-US" dirty="0"/>
              <a:t> - lots of video, forums</a:t>
            </a:r>
          </a:p>
          <a:p>
            <a:endParaRPr lang="en-US" dirty="0"/>
          </a:p>
          <a:p>
            <a:r>
              <a:rPr lang="en-US" dirty="0"/>
              <a:t>Housing primarily to keep dust out, exhaust smoke</a:t>
            </a:r>
          </a:p>
          <a:p>
            <a:endParaRPr lang="en-US" dirty="0"/>
          </a:p>
          <a:p>
            <a:r>
              <a:rPr lang="en-US" dirty="0"/>
              <a:t>Projects – ME’s 2x4 contest, </a:t>
            </a:r>
            <a:r>
              <a:rPr lang="en-US" dirty="0" err="1"/>
              <a:t>bbq</a:t>
            </a:r>
            <a:r>
              <a:rPr lang="en-US" dirty="0"/>
              <a:t> scrapers, drink coasters, garden markers, cutting boards, logo inserts, rulers</a:t>
            </a:r>
          </a:p>
          <a:p>
            <a:endParaRPr lang="en-US" dirty="0"/>
          </a:p>
        </p:txBody>
      </p:sp>
      <p:sp>
        <p:nvSpPr>
          <p:cNvPr id="4" name="Slide Number Placeholder 3"/>
          <p:cNvSpPr>
            <a:spLocks noGrp="1"/>
          </p:cNvSpPr>
          <p:nvPr>
            <p:ph type="sldNum" sz="quarter" idx="10"/>
          </p:nvPr>
        </p:nvSpPr>
        <p:spPr/>
        <p:txBody>
          <a:bodyPr/>
          <a:lstStyle/>
          <a:p>
            <a:fld id="{C704A091-D63D-43C4-8DD0-3CE1A4341027}" type="slidenum">
              <a:rPr lang="en-US" smtClean="0"/>
              <a:t>5</a:t>
            </a:fld>
            <a:endParaRPr lang="en-US"/>
          </a:p>
        </p:txBody>
      </p:sp>
    </p:spTree>
    <p:extLst>
      <p:ext uri="{BB962C8B-B14F-4D97-AF65-F5344CB8AC3E}">
        <p14:creationId xmlns:p14="http://schemas.microsoft.com/office/powerpoint/2010/main" val="3125861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Determine size and location on product</a:t>
            </a:r>
          </a:p>
          <a:p>
            <a:pPr marL="228600" indent="-228600">
              <a:buAutoNum type="arabicPeriod"/>
            </a:pPr>
            <a:r>
              <a:rPr lang="en-US" dirty="0"/>
              <a:t>Load imagery</a:t>
            </a:r>
          </a:p>
          <a:p>
            <a:pPr marL="228600" indent="-228600">
              <a:buAutoNum type="arabicPeriod"/>
            </a:pPr>
            <a:r>
              <a:rPr lang="en-US" dirty="0"/>
              <a:t>Configure laser</a:t>
            </a:r>
          </a:p>
          <a:p>
            <a:pPr marL="228600" indent="-228600">
              <a:buAutoNum type="arabicPeriod"/>
            </a:pPr>
            <a:r>
              <a:rPr lang="en-US" dirty="0"/>
              <a:t>Test and position (servo only)</a:t>
            </a:r>
          </a:p>
          <a:p>
            <a:pPr marL="228600" indent="-228600">
              <a:buAutoNum type="arabicPeriod"/>
            </a:pPr>
            <a:r>
              <a:rPr lang="en-US" dirty="0"/>
              <a:t>Burn &amp; Repeat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704A091-D63D-43C4-8DD0-3CE1A4341027}" type="slidenum">
              <a:rPr lang="en-US" smtClean="0"/>
              <a:t>6</a:t>
            </a:fld>
            <a:endParaRPr lang="en-US"/>
          </a:p>
        </p:txBody>
      </p:sp>
    </p:spTree>
    <p:extLst>
      <p:ext uri="{BB962C8B-B14F-4D97-AF65-F5344CB8AC3E}">
        <p14:creationId xmlns:p14="http://schemas.microsoft.com/office/powerpoint/2010/main" val="222403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acquiring and testing out a small laser like this one, we have learned a few things that I hope might be of interest and maybe save you some time, money and headaches</a:t>
            </a:r>
          </a:p>
          <a:p>
            <a:endParaRPr lang="en-US" dirty="0"/>
          </a:p>
          <a:p>
            <a:r>
              <a:rPr lang="en-US" dirty="0"/>
              <a:t>WIIFM – what do you think you might do with a laser and how much of your work and business would count on it? If it is going to be substantial in volume and quality, then consider buying a really good laser at the higher end of the spectrum. If laser engraving is something you might use once in a while, save the money for a nice new Veritas plane or a new </a:t>
            </a:r>
            <a:r>
              <a:rPr lang="en-US" dirty="0" err="1"/>
              <a:t>resaw</a:t>
            </a:r>
            <a:r>
              <a:rPr lang="en-US" dirty="0"/>
              <a:t> blade for your bandsaw and contract someone like me or Trevor to do that little bit of work for you. In between those two ends you have room to decide on whether you want to get a small unit for your shop, rent one, or outsource whatever you need.</a:t>
            </a:r>
          </a:p>
          <a:p>
            <a:endParaRPr lang="en-US" dirty="0"/>
          </a:p>
          <a:p>
            <a:r>
              <a:rPr lang="en-US" dirty="0"/>
              <a:t>Do the homework before investing – ask someone who has one about their experience and maybe they’ll let you play with one for a while to see if it is something you may want to explore further. I am not unhappy with Lex, but it has its limitations. I am not interested in buying a larger laser right now, but might consider it in future if I see a lot of opportunity. There are good sales out there, but don’t go for anything less than a 4 or 5 watt laser. Anything less than that and you’ll only frustrate yourself.</a:t>
            </a:r>
          </a:p>
          <a:p>
            <a:endParaRPr lang="en-US" dirty="0"/>
          </a:p>
          <a:p>
            <a:r>
              <a:rPr lang="en-US" dirty="0"/>
              <a:t>Lex is driven using belts running over the servo wheels. They aren’t bad, but you can understand that if I tightened the belt on the left side a tiny bit tighter than the right side, I am going to have some issues with drawing straight lines and nice clean circles. Rods, because they are controlled by the thread per inch, will always be much more accurate as long as the servo motors and the controllers are pretty good. </a:t>
            </a:r>
          </a:p>
          <a:p>
            <a:endParaRPr lang="en-US" dirty="0"/>
          </a:p>
          <a:p>
            <a:r>
              <a:rPr lang="en-US" dirty="0"/>
              <a:t>The Chinese software is really awful, but its free so you get what you pay for, I guess. Getting a unit that comes with dedicated software might be even worse. If at all possible, try to select a system that will run on normal vector computer design applications like </a:t>
            </a:r>
            <a:r>
              <a:rPr lang="en-US" dirty="0" err="1"/>
              <a:t>AutuCAD</a:t>
            </a:r>
            <a:r>
              <a:rPr lang="en-US" dirty="0"/>
              <a:t>, CorelDraw, etc.</a:t>
            </a:r>
          </a:p>
          <a:p>
            <a:endParaRPr lang="en-US" dirty="0"/>
          </a:p>
          <a:p>
            <a:r>
              <a:rPr lang="en-US" dirty="0"/>
              <a:t>Of course, be safe –even a moderate unit like Lex needs to be treated with respect, the laser works by vaporizing wood, and if the time of exposure to the wood is significant, it can ignite the material – keep a fire extinguisher close and never leave the room with the unit working on wood. Be sure you can exhaust the smoke – especially when working with toxic woods, plastics and so on. Finally, keep in mind that this is a laser and it can burn you very quickly. The light is also very intense so always wear laser goggles when checking the work </a:t>
            </a:r>
            <a:r>
              <a:rPr lang="en-US" dirty="0" err="1"/>
              <a:t>whiel</a:t>
            </a:r>
            <a:r>
              <a:rPr lang="en-US" dirty="0"/>
              <a:t> the laser </a:t>
            </a:r>
            <a:r>
              <a:rPr lang="en-US" dirty="0" err="1"/>
              <a:t>os</a:t>
            </a:r>
            <a:r>
              <a:rPr lang="en-US" dirty="0"/>
              <a:t> going.</a:t>
            </a:r>
          </a:p>
        </p:txBody>
      </p:sp>
      <p:sp>
        <p:nvSpPr>
          <p:cNvPr id="4" name="Slide Number Placeholder 3"/>
          <p:cNvSpPr>
            <a:spLocks noGrp="1"/>
          </p:cNvSpPr>
          <p:nvPr>
            <p:ph type="sldNum" sz="quarter" idx="10"/>
          </p:nvPr>
        </p:nvSpPr>
        <p:spPr/>
        <p:txBody>
          <a:bodyPr/>
          <a:lstStyle/>
          <a:p>
            <a:fld id="{C704A091-D63D-43C4-8DD0-3CE1A4341027}" type="slidenum">
              <a:rPr lang="en-US" smtClean="0"/>
              <a:t>7</a:t>
            </a:fld>
            <a:endParaRPr lang="en-US"/>
          </a:p>
        </p:txBody>
      </p:sp>
    </p:spTree>
    <p:extLst>
      <p:ext uri="{BB962C8B-B14F-4D97-AF65-F5344CB8AC3E}">
        <p14:creationId xmlns:p14="http://schemas.microsoft.com/office/powerpoint/2010/main" val="149409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that’s about it for me – I am happy to take questions. Otherwise, feel free to come and have a look during the break and thanks you for your attention.</a:t>
            </a:r>
          </a:p>
        </p:txBody>
      </p:sp>
      <p:sp>
        <p:nvSpPr>
          <p:cNvPr id="4" name="Slide Number Placeholder 3"/>
          <p:cNvSpPr>
            <a:spLocks noGrp="1"/>
          </p:cNvSpPr>
          <p:nvPr>
            <p:ph type="sldNum" sz="quarter" idx="10"/>
          </p:nvPr>
        </p:nvSpPr>
        <p:spPr/>
        <p:txBody>
          <a:bodyPr/>
          <a:lstStyle/>
          <a:p>
            <a:fld id="{C704A091-D63D-43C4-8DD0-3CE1A4341027}" type="slidenum">
              <a:rPr lang="en-US" smtClean="0"/>
              <a:t>8</a:t>
            </a:fld>
            <a:endParaRPr lang="en-US"/>
          </a:p>
        </p:txBody>
      </p:sp>
    </p:spTree>
    <p:extLst>
      <p:ext uri="{BB962C8B-B14F-4D97-AF65-F5344CB8AC3E}">
        <p14:creationId xmlns:p14="http://schemas.microsoft.com/office/powerpoint/2010/main" val="210304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C00000"/>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smtClean="0"/>
              <a:t>6/5/2018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009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6/5/2018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2874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smtClean="0"/>
              <a:t>6/5/2018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286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4"/>
                </a:solidFill>
              </a:defRPr>
            </a:lvl1pPr>
            <a:lvl2pPr>
              <a:defRPr>
                <a:solidFill>
                  <a:srgbClr val="0070C0"/>
                </a:solidFill>
              </a:defRPr>
            </a:lvl2pPr>
            <a:lvl3pPr>
              <a:defRPr>
                <a:solidFill>
                  <a:srgbClr val="C00000"/>
                </a:solidFill>
              </a:defRPr>
            </a:lvl3pPr>
            <a:lvl4pPr>
              <a:defRPr>
                <a:solidFill>
                  <a:srgbClr val="00B0F0"/>
                </a:solidFill>
              </a:defRPr>
            </a:lvl4pPr>
            <a:lvl5pPr>
              <a:defRPr>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6/5/2018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2057401"/>
            <a:ext cx="30988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77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6/5/2018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3292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6/5/2018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329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6/5/2018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642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6/5/2018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11942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6/5/2018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7627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6/5/2018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1089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6/5/2018</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2309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4C608-40B1-4030-A28D-5B74BC98ADCE}" type="datetimeFigureOut">
              <a:rPr lang="en-US" smtClean="0"/>
              <a:t>6/5/2018</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pic>
        <p:nvPicPr>
          <p:cNvPr id="7" name="Picture 22" descr="RealEstate_powerpoint3_fin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0" y="6096000"/>
            <a:ext cx="12194117" cy="609600"/>
          </a:xfrm>
          <a:prstGeom prst="rect">
            <a:avLst/>
          </a:prstGeom>
          <a:blipFill>
            <a:blip r:embed="rId14"/>
            <a:tile tx="0" ty="0" sx="100000" sy="100000" flip="none" algn="tl"/>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48" charset="-128"/>
            </a:endParaRPr>
          </a:p>
        </p:txBody>
      </p:sp>
    </p:spTree>
    <p:extLst>
      <p:ext uri="{BB962C8B-B14F-4D97-AF65-F5344CB8AC3E}">
        <p14:creationId xmlns:p14="http://schemas.microsoft.com/office/powerpoint/2010/main" val="72002279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chezcraft.c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hyperlink" Target="https://creativecommons.org/licenses/by-sa/3.0/" TargetMode="External"/><Relationship Id="rId4" Type="http://schemas.openxmlformats.org/officeDocument/2006/relationships/hyperlink" Target="https://diy.stackexchange.com/questions/121155/how-to-fix-plywood-subfloor-butt-joint-that-is-off-by-1-8-before-installing-h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3A39-1686-4E7B-A9F1-AAA3453F9C3D}"/>
              </a:ext>
            </a:extLst>
          </p:cNvPr>
          <p:cNvSpPr>
            <a:spLocks noGrp="1"/>
          </p:cNvSpPr>
          <p:nvPr>
            <p:ph type="ctrTitle"/>
          </p:nvPr>
        </p:nvSpPr>
        <p:spPr/>
        <p:txBody>
          <a:bodyPr/>
          <a:lstStyle/>
          <a:p>
            <a:r>
              <a:rPr lang="en-US" b="1" dirty="0"/>
              <a:t>Laser Woodworking</a:t>
            </a:r>
          </a:p>
        </p:txBody>
      </p:sp>
      <p:sp>
        <p:nvSpPr>
          <p:cNvPr id="3" name="Subtitle 2">
            <a:extLst>
              <a:ext uri="{FF2B5EF4-FFF2-40B4-BE49-F238E27FC236}">
                <a16:creationId xmlns:a16="http://schemas.microsoft.com/office/drawing/2014/main" id="{D0F2A210-1370-46CB-8F14-AA9EB6DED891}"/>
              </a:ext>
            </a:extLst>
          </p:cNvPr>
          <p:cNvSpPr>
            <a:spLocks noGrp="1"/>
          </p:cNvSpPr>
          <p:nvPr>
            <p:ph type="subTitle" idx="1"/>
          </p:nvPr>
        </p:nvSpPr>
        <p:spPr>
          <a:xfrm>
            <a:off x="1828800" y="3562636"/>
            <a:ext cx="8534400" cy="1752600"/>
          </a:xfrm>
        </p:spPr>
        <p:txBody>
          <a:bodyPr/>
          <a:lstStyle/>
          <a:p>
            <a:r>
              <a:rPr lang="en-US" dirty="0">
                <a:solidFill>
                  <a:schemeClr val="tx1"/>
                </a:solidFill>
              </a:rPr>
              <a:t>A CNC Laser in the Shop</a:t>
            </a:r>
            <a:br>
              <a:rPr lang="en-US" dirty="0">
                <a:solidFill>
                  <a:schemeClr val="tx1"/>
                </a:solidFill>
              </a:rPr>
            </a:br>
            <a:r>
              <a:rPr lang="en-US" dirty="0">
                <a:solidFill>
                  <a:schemeClr val="tx1"/>
                </a:solidFill>
              </a:rPr>
              <a:t>Presented by Stephen Parsons</a:t>
            </a:r>
            <a:br>
              <a:rPr lang="en-US" dirty="0">
                <a:solidFill>
                  <a:schemeClr val="tx1"/>
                </a:solidFill>
              </a:rPr>
            </a:br>
            <a:r>
              <a:rPr lang="en-US" dirty="0">
                <a:solidFill>
                  <a:schemeClr val="tx1"/>
                </a:solidFill>
              </a:rPr>
              <a:t>May 8 2018</a:t>
            </a:r>
          </a:p>
        </p:txBody>
      </p:sp>
      <p:pic>
        <p:nvPicPr>
          <p:cNvPr id="5" name="Picture 4" descr="A drawing of a cartoon character&#10;&#10;Description generated with high confidence">
            <a:extLst>
              <a:ext uri="{FF2B5EF4-FFF2-40B4-BE49-F238E27FC236}">
                <a16:creationId xmlns:a16="http://schemas.microsoft.com/office/drawing/2014/main" id="{17F92081-4947-4565-9D4B-761D1EC766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0502" y="2011682"/>
            <a:ext cx="2208228" cy="2869809"/>
          </a:xfrm>
          <a:prstGeom prst="rect">
            <a:avLst/>
          </a:prstGeom>
        </p:spPr>
      </p:pic>
      <p:pic>
        <p:nvPicPr>
          <p:cNvPr id="7" name="Picture 6">
            <a:extLst>
              <a:ext uri="{FF2B5EF4-FFF2-40B4-BE49-F238E27FC236}">
                <a16:creationId xmlns:a16="http://schemas.microsoft.com/office/drawing/2014/main" id="{F37EE707-78AB-4A4F-9520-02DFB53CD046}"/>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9622302" y="2489983"/>
            <a:ext cx="1908733" cy="2107560"/>
          </a:xfrm>
          <a:prstGeom prst="rect">
            <a:avLst/>
          </a:prstGeom>
        </p:spPr>
      </p:pic>
      <p:sp>
        <p:nvSpPr>
          <p:cNvPr id="8" name="Subtitle 2">
            <a:extLst>
              <a:ext uri="{FF2B5EF4-FFF2-40B4-BE49-F238E27FC236}">
                <a16:creationId xmlns:a16="http://schemas.microsoft.com/office/drawing/2014/main" id="{BC745FFB-59FC-4B20-AAB8-E1483FEFAC47}"/>
              </a:ext>
            </a:extLst>
          </p:cNvPr>
          <p:cNvSpPr txBox="1">
            <a:spLocks/>
          </p:cNvSpPr>
          <p:nvPr/>
        </p:nvSpPr>
        <p:spPr>
          <a:xfrm>
            <a:off x="1854588" y="3588424"/>
            <a:ext cx="85344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t>A CNC Laser in the Shop</a:t>
            </a:r>
            <a:br>
              <a:rPr lang="en-US" dirty="0"/>
            </a:br>
            <a:r>
              <a:rPr lang="en-US" dirty="0"/>
              <a:t>Presented by Stephen Parsons</a:t>
            </a:r>
            <a:br>
              <a:rPr lang="en-US" dirty="0"/>
            </a:br>
            <a:r>
              <a:rPr lang="en-US" dirty="0"/>
              <a:t>May 8 2018</a:t>
            </a:r>
          </a:p>
        </p:txBody>
      </p:sp>
    </p:spTree>
    <p:extLst>
      <p:ext uri="{BB962C8B-B14F-4D97-AF65-F5344CB8AC3E}">
        <p14:creationId xmlns:p14="http://schemas.microsoft.com/office/powerpoint/2010/main" val="209273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59B5-8F7E-460E-999C-84E207CDB33A}"/>
              </a:ext>
            </a:extLst>
          </p:cNvPr>
          <p:cNvSpPr>
            <a:spLocks noGrp="1"/>
          </p:cNvSpPr>
          <p:nvPr>
            <p:ph type="title"/>
          </p:nvPr>
        </p:nvSpPr>
        <p:spPr/>
        <p:txBody>
          <a:bodyPr/>
          <a:lstStyle/>
          <a:p>
            <a:r>
              <a:rPr lang="en-US" dirty="0"/>
              <a:t>What is a CNC Laser?</a:t>
            </a:r>
          </a:p>
        </p:txBody>
      </p:sp>
      <p:sp>
        <p:nvSpPr>
          <p:cNvPr id="3" name="Content Placeholder 2">
            <a:extLst>
              <a:ext uri="{FF2B5EF4-FFF2-40B4-BE49-F238E27FC236}">
                <a16:creationId xmlns:a16="http://schemas.microsoft.com/office/drawing/2014/main" id="{CC4AB728-9BE9-4A18-8E76-E437BEF1D84B}"/>
              </a:ext>
            </a:extLst>
          </p:cNvPr>
          <p:cNvSpPr>
            <a:spLocks noGrp="1"/>
          </p:cNvSpPr>
          <p:nvPr>
            <p:ph idx="1"/>
          </p:nvPr>
        </p:nvSpPr>
        <p:spPr/>
        <p:txBody>
          <a:bodyPr/>
          <a:lstStyle/>
          <a:p>
            <a:r>
              <a:rPr lang="en-US" dirty="0"/>
              <a:t>CNC</a:t>
            </a:r>
          </a:p>
          <a:p>
            <a:pPr lvl="1"/>
            <a:r>
              <a:rPr lang="en-US" dirty="0"/>
              <a:t>Computer Numerically Controlled</a:t>
            </a:r>
          </a:p>
          <a:p>
            <a:pPr lvl="1"/>
            <a:r>
              <a:rPr lang="en-US" dirty="0"/>
              <a:t>Hardware</a:t>
            </a:r>
          </a:p>
          <a:p>
            <a:pPr lvl="1"/>
            <a:r>
              <a:rPr lang="en-US" dirty="0"/>
              <a:t>Software</a:t>
            </a:r>
          </a:p>
          <a:p>
            <a:r>
              <a:rPr lang="en-US" dirty="0"/>
              <a:t>Laser</a:t>
            </a:r>
          </a:p>
          <a:p>
            <a:pPr lvl="1"/>
            <a:r>
              <a:rPr lang="en-US" dirty="0"/>
              <a:t>High Intensity Light Source</a:t>
            </a:r>
          </a:p>
        </p:txBody>
      </p:sp>
      <p:pic>
        <p:nvPicPr>
          <p:cNvPr id="4" name="Picture 3">
            <a:extLst>
              <a:ext uri="{FF2B5EF4-FFF2-40B4-BE49-F238E27FC236}">
                <a16:creationId xmlns:a16="http://schemas.microsoft.com/office/drawing/2014/main" id="{7D66C723-F500-4AE5-A91F-887183E4B90A}"/>
              </a:ext>
            </a:extLst>
          </p:cNvPr>
          <p:cNvPicPr>
            <a:picLocks noChangeAspect="1"/>
          </p:cNvPicPr>
          <p:nvPr/>
        </p:nvPicPr>
        <p:blipFill>
          <a:blip r:embed="rId3"/>
          <a:stretch>
            <a:fillRect/>
          </a:stretch>
        </p:blipFill>
        <p:spPr>
          <a:xfrm>
            <a:off x="7948246" y="1980986"/>
            <a:ext cx="3925873" cy="2717104"/>
          </a:xfrm>
          <a:prstGeom prst="rect">
            <a:avLst/>
          </a:prstGeom>
        </p:spPr>
      </p:pic>
    </p:spTree>
    <p:extLst>
      <p:ext uri="{BB962C8B-B14F-4D97-AF65-F5344CB8AC3E}">
        <p14:creationId xmlns:p14="http://schemas.microsoft.com/office/powerpoint/2010/main" val="33034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8689-CE40-4DB2-B6C2-0DED746463A6}"/>
              </a:ext>
            </a:extLst>
          </p:cNvPr>
          <p:cNvSpPr>
            <a:spLocks noGrp="1"/>
          </p:cNvSpPr>
          <p:nvPr>
            <p:ph type="title"/>
          </p:nvPr>
        </p:nvSpPr>
        <p:spPr/>
        <p:txBody>
          <a:bodyPr/>
          <a:lstStyle/>
          <a:p>
            <a:r>
              <a:rPr lang="en-US" dirty="0"/>
              <a:t>What is the Range of Features?</a:t>
            </a:r>
          </a:p>
        </p:txBody>
      </p:sp>
      <p:sp>
        <p:nvSpPr>
          <p:cNvPr id="3" name="Content Placeholder 2">
            <a:extLst>
              <a:ext uri="{FF2B5EF4-FFF2-40B4-BE49-F238E27FC236}">
                <a16:creationId xmlns:a16="http://schemas.microsoft.com/office/drawing/2014/main" id="{EF0CB343-9818-4D06-BC77-2ACBAC36DAF3}"/>
              </a:ext>
            </a:extLst>
          </p:cNvPr>
          <p:cNvSpPr>
            <a:spLocks noGrp="1"/>
          </p:cNvSpPr>
          <p:nvPr>
            <p:ph idx="1"/>
          </p:nvPr>
        </p:nvSpPr>
        <p:spPr/>
        <p:txBody>
          <a:bodyPr/>
          <a:lstStyle/>
          <a:p>
            <a:r>
              <a:rPr lang="en-US" dirty="0"/>
              <a:t>Medium (Gas/</a:t>
            </a:r>
            <a:r>
              <a:rPr lang="en-US" dirty="0" err="1"/>
              <a:t>Fibre</a:t>
            </a:r>
            <a:r>
              <a:rPr lang="en-US" dirty="0"/>
              <a:t>/Crystal)</a:t>
            </a:r>
          </a:p>
          <a:p>
            <a:r>
              <a:rPr lang="en-US" dirty="0"/>
              <a:t>Size (Footprint and Cutting Area)</a:t>
            </a:r>
          </a:p>
          <a:p>
            <a:r>
              <a:rPr lang="en-US" dirty="0"/>
              <a:t>Intensity/ Power</a:t>
            </a:r>
          </a:p>
          <a:p>
            <a:r>
              <a:rPr lang="en-US" dirty="0"/>
              <a:t>Precision/ Lens/ Controls</a:t>
            </a:r>
          </a:p>
          <a:p>
            <a:r>
              <a:rPr lang="en-US" dirty="0"/>
              <a:t>Engravable Materials</a:t>
            </a:r>
          </a:p>
          <a:p>
            <a:r>
              <a:rPr lang="en-US" dirty="0"/>
              <a:t>Accessories and Extras</a:t>
            </a:r>
          </a:p>
          <a:p>
            <a:endParaRPr lang="en-US" dirty="0"/>
          </a:p>
          <a:p>
            <a:endParaRPr lang="en-US" dirty="0"/>
          </a:p>
        </p:txBody>
      </p:sp>
      <p:pic>
        <p:nvPicPr>
          <p:cNvPr id="1026" name="Picture 2" descr="https://www.epiloglaser.com/assets/img/products/zing16-model.jpg">
            <a:extLst>
              <a:ext uri="{FF2B5EF4-FFF2-40B4-BE49-F238E27FC236}">
                <a16:creationId xmlns:a16="http://schemas.microsoft.com/office/drawing/2014/main" id="{10FA6EC7-41C6-4BC2-A14A-5CAB0C1D6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873" y="1988727"/>
            <a:ext cx="4288717" cy="292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4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6FA6-96F9-43D1-97B6-7F1290E86FE8}"/>
              </a:ext>
            </a:extLst>
          </p:cNvPr>
          <p:cNvSpPr>
            <a:spLocks noGrp="1"/>
          </p:cNvSpPr>
          <p:nvPr>
            <p:ph type="title"/>
          </p:nvPr>
        </p:nvSpPr>
        <p:spPr/>
        <p:txBody>
          <a:bodyPr/>
          <a:lstStyle/>
          <a:p>
            <a:r>
              <a:rPr lang="en-US" dirty="0"/>
              <a:t>What Can a CNC Laser Do?</a:t>
            </a:r>
          </a:p>
        </p:txBody>
      </p:sp>
      <p:sp>
        <p:nvSpPr>
          <p:cNvPr id="3" name="Content Placeholder 2">
            <a:extLst>
              <a:ext uri="{FF2B5EF4-FFF2-40B4-BE49-F238E27FC236}">
                <a16:creationId xmlns:a16="http://schemas.microsoft.com/office/drawing/2014/main" id="{F5325DAE-E94A-4C99-B75E-0FC756755198}"/>
              </a:ext>
            </a:extLst>
          </p:cNvPr>
          <p:cNvSpPr>
            <a:spLocks noGrp="1"/>
          </p:cNvSpPr>
          <p:nvPr>
            <p:ph idx="1"/>
          </p:nvPr>
        </p:nvSpPr>
        <p:spPr/>
        <p:txBody>
          <a:bodyPr/>
          <a:lstStyle/>
          <a:p>
            <a:r>
              <a:rPr lang="en-US" dirty="0"/>
              <a:t>Engraving</a:t>
            </a:r>
          </a:p>
          <a:p>
            <a:r>
              <a:rPr lang="en-US" dirty="0"/>
              <a:t>Pattern Cutting</a:t>
            </a:r>
          </a:p>
          <a:p>
            <a:r>
              <a:rPr lang="en-US" dirty="0"/>
              <a:t>Relief Carving</a:t>
            </a:r>
          </a:p>
        </p:txBody>
      </p:sp>
      <p:pic>
        <p:nvPicPr>
          <p:cNvPr id="4" name="Picture 3">
            <a:extLst>
              <a:ext uri="{FF2B5EF4-FFF2-40B4-BE49-F238E27FC236}">
                <a16:creationId xmlns:a16="http://schemas.microsoft.com/office/drawing/2014/main" id="{3E527B07-32D1-4215-8B8B-BEEB9F654ABE}"/>
              </a:ext>
            </a:extLst>
          </p:cNvPr>
          <p:cNvPicPr>
            <a:picLocks noChangeAspect="1"/>
          </p:cNvPicPr>
          <p:nvPr/>
        </p:nvPicPr>
        <p:blipFill>
          <a:blip r:embed="rId3"/>
          <a:stretch>
            <a:fillRect/>
          </a:stretch>
        </p:blipFill>
        <p:spPr>
          <a:xfrm>
            <a:off x="7793503" y="2031231"/>
            <a:ext cx="3927230" cy="2645971"/>
          </a:xfrm>
          <a:prstGeom prst="rect">
            <a:avLst/>
          </a:prstGeom>
        </p:spPr>
      </p:pic>
    </p:spTree>
    <p:extLst>
      <p:ext uri="{BB962C8B-B14F-4D97-AF65-F5344CB8AC3E}">
        <p14:creationId xmlns:p14="http://schemas.microsoft.com/office/powerpoint/2010/main" val="346668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39C5-0FD1-47DB-9E8E-9C0AEDC611AC}"/>
              </a:ext>
            </a:extLst>
          </p:cNvPr>
          <p:cNvSpPr>
            <a:spLocks noGrp="1"/>
          </p:cNvSpPr>
          <p:nvPr>
            <p:ph type="title"/>
          </p:nvPr>
        </p:nvSpPr>
        <p:spPr/>
        <p:txBody>
          <a:bodyPr/>
          <a:lstStyle/>
          <a:p>
            <a:r>
              <a:rPr lang="en-US" dirty="0" err="1"/>
              <a:t>EleksLaser</a:t>
            </a:r>
            <a:r>
              <a:rPr lang="en-US" dirty="0"/>
              <a:t> A3 Pro 5500mW Laser</a:t>
            </a:r>
          </a:p>
        </p:txBody>
      </p:sp>
      <p:sp>
        <p:nvSpPr>
          <p:cNvPr id="3" name="Content Placeholder 2">
            <a:extLst>
              <a:ext uri="{FF2B5EF4-FFF2-40B4-BE49-F238E27FC236}">
                <a16:creationId xmlns:a16="http://schemas.microsoft.com/office/drawing/2014/main" id="{E1C6665E-FE71-4BC8-8E67-DD5741864239}"/>
              </a:ext>
            </a:extLst>
          </p:cNvPr>
          <p:cNvSpPr>
            <a:spLocks noGrp="1"/>
          </p:cNvSpPr>
          <p:nvPr>
            <p:ph idx="1"/>
          </p:nvPr>
        </p:nvSpPr>
        <p:spPr/>
        <p:txBody>
          <a:bodyPr/>
          <a:lstStyle/>
          <a:p>
            <a:r>
              <a:rPr lang="en-US" dirty="0"/>
              <a:t>The </a:t>
            </a:r>
            <a:r>
              <a:rPr lang="en-US" dirty="0" err="1"/>
              <a:t>ChezCraft</a:t>
            </a:r>
            <a:r>
              <a:rPr lang="en-US" dirty="0"/>
              <a:t> Laser</a:t>
            </a:r>
          </a:p>
          <a:p>
            <a:r>
              <a:rPr lang="en-US" dirty="0"/>
              <a:t>Some Assembly Required</a:t>
            </a:r>
          </a:p>
          <a:p>
            <a:r>
              <a:rPr lang="en-US" dirty="0"/>
              <a:t>A Home for Lex</a:t>
            </a:r>
          </a:p>
          <a:p>
            <a:r>
              <a:rPr lang="en-US" dirty="0"/>
              <a:t>A Few Good Projects</a:t>
            </a:r>
          </a:p>
          <a:p>
            <a:endParaRPr lang="en-US" dirty="0"/>
          </a:p>
          <a:p>
            <a:endParaRPr lang="en-US" dirty="0"/>
          </a:p>
        </p:txBody>
      </p:sp>
      <p:pic>
        <p:nvPicPr>
          <p:cNvPr id="2050" name="Picture 2" descr="http://www.chezcraft.ca/wp-content/uploads/2017/02/IMG_9707.jpg">
            <a:extLst>
              <a:ext uri="{FF2B5EF4-FFF2-40B4-BE49-F238E27FC236}">
                <a16:creationId xmlns:a16="http://schemas.microsoft.com/office/drawing/2014/main" id="{80D502F9-9B97-4394-9B25-ACE8EE00F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181" y="1819127"/>
            <a:ext cx="3859238" cy="289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D098BA-2363-4D00-AEB7-444647E535EB}"/>
              </a:ext>
            </a:extLst>
          </p:cNvPr>
          <p:cNvPicPr>
            <a:picLocks noChangeAspect="1"/>
          </p:cNvPicPr>
          <p:nvPr/>
        </p:nvPicPr>
        <p:blipFill>
          <a:blip r:embed="rId4"/>
          <a:stretch>
            <a:fillRect/>
          </a:stretch>
        </p:blipFill>
        <p:spPr>
          <a:xfrm>
            <a:off x="8287190" y="1610752"/>
            <a:ext cx="3483219" cy="3483219"/>
          </a:xfrm>
          <a:prstGeom prst="rect">
            <a:avLst/>
          </a:prstGeom>
        </p:spPr>
      </p:pic>
      <p:pic>
        <p:nvPicPr>
          <p:cNvPr id="6" name="Picture 2" descr="http://www.chezcraft.ca/wp-content/uploads/2017/02/IMG_9709.jpg">
            <a:extLst>
              <a:ext uri="{FF2B5EF4-FFF2-40B4-BE49-F238E27FC236}">
                <a16:creationId xmlns:a16="http://schemas.microsoft.com/office/drawing/2014/main" id="{23AC2B9F-4B6D-4A52-A2EF-1C704966A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831" y="1871558"/>
            <a:ext cx="3702588" cy="277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0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4932-4F2F-4F97-A5FE-7E541F8CEBF1}"/>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B0F0EFD5-5CAD-48B2-AA3D-C435FB2F396C}"/>
              </a:ext>
            </a:extLst>
          </p:cNvPr>
          <p:cNvSpPr>
            <a:spLocks noGrp="1"/>
          </p:cNvSpPr>
          <p:nvPr>
            <p:ph idx="1"/>
          </p:nvPr>
        </p:nvSpPr>
        <p:spPr/>
        <p:txBody>
          <a:bodyPr/>
          <a:lstStyle/>
          <a:p>
            <a:r>
              <a:rPr lang="en-US" dirty="0"/>
              <a:t>Lex at Work</a:t>
            </a:r>
          </a:p>
        </p:txBody>
      </p:sp>
      <p:pic>
        <p:nvPicPr>
          <p:cNvPr id="5" name="Picture 4" descr="A picture containing table, indoor&#10;&#10;Description generated with very high confidence">
            <a:extLst>
              <a:ext uri="{FF2B5EF4-FFF2-40B4-BE49-F238E27FC236}">
                <a16:creationId xmlns:a16="http://schemas.microsoft.com/office/drawing/2014/main" id="{FE61989B-F01E-4133-B7F8-A31873F85AF5}"/>
              </a:ext>
            </a:extLst>
          </p:cNvPr>
          <p:cNvPicPr>
            <a:picLocks noChangeAspect="1"/>
          </p:cNvPicPr>
          <p:nvPr/>
        </p:nvPicPr>
        <p:blipFill>
          <a:blip r:embed="rId3"/>
          <a:stretch>
            <a:fillRect/>
          </a:stretch>
        </p:blipFill>
        <p:spPr>
          <a:xfrm>
            <a:off x="7798191" y="1856935"/>
            <a:ext cx="4192172" cy="3144129"/>
          </a:xfrm>
          <a:prstGeom prst="rect">
            <a:avLst/>
          </a:prstGeom>
        </p:spPr>
      </p:pic>
    </p:spTree>
    <p:extLst>
      <p:ext uri="{BB962C8B-B14F-4D97-AF65-F5344CB8AC3E}">
        <p14:creationId xmlns:p14="http://schemas.microsoft.com/office/powerpoint/2010/main" val="144551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BD2F-AA83-455A-9C21-15DAB950B094}"/>
              </a:ext>
            </a:extLst>
          </p:cNvPr>
          <p:cNvSpPr>
            <a:spLocks noGrp="1"/>
          </p:cNvSpPr>
          <p:nvPr>
            <p:ph type="title"/>
          </p:nvPr>
        </p:nvSpPr>
        <p:spPr/>
        <p:txBody>
          <a:bodyPr/>
          <a:lstStyle/>
          <a:p>
            <a:r>
              <a:rPr lang="en-US" dirty="0"/>
              <a:t>A Few Lessons Learned</a:t>
            </a:r>
          </a:p>
        </p:txBody>
      </p:sp>
      <p:sp>
        <p:nvSpPr>
          <p:cNvPr id="3" name="Content Placeholder 2">
            <a:extLst>
              <a:ext uri="{FF2B5EF4-FFF2-40B4-BE49-F238E27FC236}">
                <a16:creationId xmlns:a16="http://schemas.microsoft.com/office/drawing/2014/main" id="{0A608675-C539-443A-AA68-C8674C3A5221}"/>
              </a:ext>
            </a:extLst>
          </p:cNvPr>
          <p:cNvSpPr>
            <a:spLocks noGrp="1"/>
          </p:cNvSpPr>
          <p:nvPr>
            <p:ph idx="1"/>
          </p:nvPr>
        </p:nvSpPr>
        <p:spPr/>
        <p:txBody>
          <a:bodyPr/>
          <a:lstStyle/>
          <a:p>
            <a:r>
              <a:rPr lang="en-US" dirty="0"/>
              <a:t>WIIFM</a:t>
            </a:r>
          </a:p>
          <a:p>
            <a:r>
              <a:rPr lang="en-US" dirty="0"/>
              <a:t>Do the research/ ask colleagues/ try one out</a:t>
            </a:r>
          </a:p>
          <a:p>
            <a:r>
              <a:rPr lang="en-US" dirty="0"/>
              <a:t>Don’t be cheap, but look for sales</a:t>
            </a:r>
          </a:p>
          <a:p>
            <a:r>
              <a:rPr lang="en-US" dirty="0"/>
              <a:t>Consider threaded rod over belts</a:t>
            </a:r>
          </a:p>
          <a:p>
            <a:r>
              <a:rPr lang="en-US" dirty="0"/>
              <a:t>Software – you get what you pay for</a:t>
            </a:r>
          </a:p>
          <a:p>
            <a:r>
              <a:rPr lang="en-US" dirty="0"/>
              <a:t>Safety – smoke, fire, hands, and eyes</a:t>
            </a:r>
          </a:p>
          <a:p>
            <a:endParaRPr lang="en-US" dirty="0"/>
          </a:p>
        </p:txBody>
      </p:sp>
      <p:pic>
        <p:nvPicPr>
          <p:cNvPr id="4" name="Picture 3">
            <a:extLst>
              <a:ext uri="{FF2B5EF4-FFF2-40B4-BE49-F238E27FC236}">
                <a16:creationId xmlns:a16="http://schemas.microsoft.com/office/drawing/2014/main" id="{14DE18D2-CA75-4683-81F7-147A01BC2E94}"/>
              </a:ext>
            </a:extLst>
          </p:cNvPr>
          <p:cNvPicPr>
            <a:picLocks noChangeAspect="1"/>
          </p:cNvPicPr>
          <p:nvPr/>
        </p:nvPicPr>
        <p:blipFill rotWithShape="1">
          <a:blip r:embed="rId3"/>
          <a:srcRect l="11992" r="11557"/>
          <a:stretch/>
        </p:blipFill>
        <p:spPr>
          <a:xfrm>
            <a:off x="8595361" y="2126309"/>
            <a:ext cx="3015175" cy="2492839"/>
          </a:xfrm>
          <a:prstGeom prst="rect">
            <a:avLst/>
          </a:prstGeom>
        </p:spPr>
      </p:pic>
    </p:spTree>
    <p:extLst>
      <p:ext uri="{BB962C8B-B14F-4D97-AF65-F5344CB8AC3E}">
        <p14:creationId xmlns:p14="http://schemas.microsoft.com/office/powerpoint/2010/main" val="19024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547E-1260-48D1-9FBC-9BC94D0B3A9F}"/>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B4866E94-3988-462B-B6AD-74939B91FC9D}"/>
              </a:ext>
            </a:extLst>
          </p:cNvPr>
          <p:cNvSpPr>
            <a:spLocks noGrp="1"/>
          </p:cNvSpPr>
          <p:nvPr>
            <p:ph idx="1"/>
          </p:nvPr>
        </p:nvSpPr>
        <p:spPr>
          <a:xfrm>
            <a:off x="609600" y="1674055"/>
            <a:ext cx="10972800" cy="4525963"/>
          </a:xfrm>
        </p:spPr>
        <p:txBody>
          <a:bodyPr/>
          <a:lstStyle/>
          <a:p>
            <a:r>
              <a:rPr lang="en-US" dirty="0"/>
              <a:t>Questions?</a:t>
            </a:r>
          </a:p>
          <a:p>
            <a:endParaRPr lang="en-US" dirty="0"/>
          </a:p>
          <a:p>
            <a:r>
              <a:rPr lang="en-US" dirty="0">
                <a:hlinkClick r:id="rId3"/>
              </a:rPr>
              <a:t>www.chezcraft.ca</a:t>
            </a:r>
            <a:endParaRPr lang="en-US" dirty="0"/>
          </a:p>
          <a:p>
            <a:endParaRPr lang="en-US" dirty="0"/>
          </a:p>
        </p:txBody>
      </p:sp>
      <p:sp>
        <p:nvSpPr>
          <p:cNvPr id="13" name="TextBox 12">
            <a:extLst>
              <a:ext uri="{FF2B5EF4-FFF2-40B4-BE49-F238E27FC236}">
                <a16:creationId xmlns:a16="http://schemas.microsoft.com/office/drawing/2014/main" id="{F2070F47-2CC2-4749-B3AA-9C1DF50093A3}"/>
              </a:ext>
            </a:extLst>
          </p:cNvPr>
          <p:cNvSpPr txBox="1"/>
          <p:nvPr/>
        </p:nvSpPr>
        <p:spPr>
          <a:xfrm>
            <a:off x="10379849" y="5282508"/>
            <a:ext cx="444068" cy="1892826"/>
          </a:xfrm>
          <a:prstGeom prst="rect">
            <a:avLst/>
          </a:prstGeom>
          <a:noFill/>
        </p:spPr>
        <p:txBody>
          <a:bodyPr wrap="square" rtlCol="0">
            <a:spAutoFit/>
          </a:bodyPr>
          <a:lstStyle/>
          <a:p>
            <a:r>
              <a:rPr lang="en-US" sz="900">
                <a:hlinkClick r:id="rId4" tooltip="https://diy.stackexchange.com/questions/121155/how-to-fix-plywood-subfloor-butt-joint-that-is-off-by-1-8-before-installing-har"/>
              </a:rPr>
              <a:t>This Photo</a:t>
            </a:r>
            <a:r>
              <a:rPr lang="en-US" sz="900"/>
              <a:t> by Unknown Author is licensed under </a:t>
            </a:r>
            <a:r>
              <a:rPr lang="en-US" sz="900">
                <a:hlinkClick r:id="rId5" tooltip="https://creativecommons.org/licenses/by-sa/3.0/"/>
              </a:rPr>
              <a:t>CC BY-SA</a:t>
            </a:r>
            <a:endParaRPr lang="en-US" sz="900"/>
          </a:p>
        </p:txBody>
      </p:sp>
      <p:sp>
        <p:nvSpPr>
          <p:cNvPr id="14" name="Rectangle 13">
            <a:extLst>
              <a:ext uri="{FF2B5EF4-FFF2-40B4-BE49-F238E27FC236}">
                <a16:creationId xmlns:a16="http://schemas.microsoft.com/office/drawing/2014/main" id="{52EAE9A1-F3B9-4E20-9A29-89E6FB115E74}"/>
              </a:ext>
            </a:extLst>
          </p:cNvPr>
          <p:cNvSpPr/>
          <p:nvPr/>
        </p:nvSpPr>
        <p:spPr>
          <a:xfrm>
            <a:off x="1257890" y="3288974"/>
            <a:ext cx="244073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Thanks!</a:t>
            </a:r>
          </a:p>
        </p:txBody>
      </p:sp>
      <p:pic>
        <p:nvPicPr>
          <p:cNvPr id="6" name="Picture 5">
            <a:extLst>
              <a:ext uri="{FF2B5EF4-FFF2-40B4-BE49-F238E27FC236}">
                <a16:creationId xmlns:a16="http://schemas.microsoft.com/office/drawing/2014/main" id="{0AB19BC9-41D9-45BB-8715-E118323B99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90204" y="2124872"/>
            <a:ext cx="2107809" cy="2328203"/>
          </a:xfrm>
          <a:prstGeom prst="rect">
            <a:avLst/>
          </a:prstGeom>
        </p:spPr>
      </p:pic>
      <p:pic>
        <p:nvPicPr>
          <p:cNvPr id="11" name="Picture 10">
            <a:extLst>
              <a:ext uri="{FF2B5EF4-FFF2-40B4-BE49-F238E27FC236}">
                <a16:creationId xmlns:a16="http://schemas.microsoft.com/office/drawing/2014/main" id="{30CD3EF4-80F5-4ABF-9A4F-7B320A7D45D3}"/>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9101924" y="2136597"/>
            <a:ext cx="2107809" cy="2328203"/>
          </a:xfrm>
          <a:prstGeom prst="rect">
            <a:avLst/>
          </a:prstGeom>
        </p:spPr>
      </p:pic>
    </p:spTree>
    <p:extLst>
      <p:ext uri="{BB962C8B-B14F-4D97-AF65-F5344CB8AC3E}">
        <p14:creationId xmlns:p14="http://schemas.microsoft.com/office/powerpoint/2010/main" val="1178785282"/>
      </p:ext>
    </p:extLst>
  </p:cSld>
  <p:clrMapOvr>
    <a:masterClrMapping/>
  </p:clrMapOvr>
</p:sld>
</file>

<file path=ppt/theme/theme1.xml><?xml version="1.0" encoding="utf-8"?>
<a:theme xmlns:a="http://schemas.openxmlformats.org/drawingml/2006/main" name="Woodwork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oodworking" id="{9DFB4FDA-98E3-4FE4-8D08-4DC7F95B7F87}" vid="{AFBB32C1-8E9D-4E11-BB9E-54136131F3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Woodworking</Template>
  <TotalTime>330</TotalTime>
  <Words>1801</Words>
  <Application>Microsoft Office PowerPoint</Application>
  <PresentationFormat>Widescreen</PresentationFormat>
  <Paragraphs>108</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ＭＳ Ｐゴシック</vt:lpstr>
      <vt:lpstr>Arial</vt:lpstr>
      <vt:lpstr>Calibri</vt:lpstr>
      <vt:lpstr>Woodworking</vt:lpstr>
      <vt:lpstr>Laser Woodworking</vt:lpstr>
      <vt:lpstr>What is a CNC Laser?</vt:lpstr>
      <vt:lpstr>What is the Range of Features?</vt:lpstr>
      <vt:lpstr>What Can a CNC Laser Do?</vt:lpstr>
      <vt:lpstr>EleksLaser A3 Pro 5500mW Laser</vt:lpstr>
      <vt:lpstr>Demonstration</vt:lpstr>
      <vt:lpstr>A Few Lessons Learned</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Woodworking</dc:title>
  <dc:creator>Stephen Parsons</dc:creator>
  <cp:lastModifiedBy>User</cp:lastModifiedBy>
  <cp:revision>25</cp:revision>
  <dcterms:created xsi:type="dcterms:W3CDTF">2018-05-06T17:29:34Z</dcterms:created>
  <dcterms:modified xsi:type="dcterms:W3CDTF">2018-06-05T19:28:20Z</dcterms:modified>
</cp:coreProperties>
</file>